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61" r:id="rId5"/>
    <p:sldId id="264" r:id="rId6"/>
    <p:sldId id="263" r:id="rId7"/>
    <p:sldId id="259" r:id="rId8"/>
    <p:sldId id="260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8495" autoAdjust="0"/>
    <p:restoredTop sz="94840" autoAdjust="0"/>
  </p:normalViewPr>
  <p:slideViewPr>
    <p:cSldViewPr>
      <p:cViewPr>
        <p:scale>
          <a:sx n="75" d="100"/>
          <a:sy n="75" d="100"/>
        </p:scale>
        <p:origin x="-1536" y="-23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48768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48768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6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31" y="1535116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6" y="273052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6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CC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6EDE1-63FC-4DD3-B587-1E88993BC6A2}" type="datetimeFigureOut">
              <a:rPr lang="ko-KR" altLang="en-US" smtClean="0"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F0187-DEF4-480B-B5CB-1A7C677A6D8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270532" y="5718226"/>
            <a:ext cx="428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 smtClean="0">
                <a:blipFill>
                  <a:blip r:embed="rId2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김도현</a:t>
            </a:r>
            <a:r>
              <a:rPr lang="en-US" altLang="ko-KR" sz="3600" b="1" dirty="0">
                <a:blipFill>
                  <a:blip r:embed="rId2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3600" b="1" dirty="0" smtClean="0">
                <a:blipFill>
                  <a:blip r:embed="rId2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ko-KR" altLang="en-US" sz="3600" b="1" dirty="0" smtClean="0">
                <a:blipFill>
                  <a:blip r:embed="rId2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이주형</a:t>
            </a:r>
            <a:r>
              <a:rPr lang="en-US" altLang="ko-KR" sz="3600" b="1" dirty="0" smtClean="0">
                <a:blipFill>
                  <a:blip r:embed="rId2"/>
                  <a:tile tx="0" ty="0" sx="100000" sy="100000" flip="none" algn="tl"/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cxnSp>
        <p:nvCxnSpPr>
          <p:cNvPr id="19" name="직선 연결선 18"/>
          <p:cNvCxnSpPr/>
          <p:nvPr/>
        </p:nvCxnSpPr>
        <p:spPr>
          <a:xfrm>
            <a:off x="2428860" y="6395282"/>
            <a:ext cx="4071966" cy="158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0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2490321" cy="1574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1" name="직사각형 20"/>
          <p:cNvSpPr/>
          <p:nvPr/>
        </p:nvSpPr>
        <p:spPr>
          <a:xfrm>
            <a:off x="2428860" y="-18662"/>
            <a:ext cx="6715140" cy="1571612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tx2">
                  <a:lumMod val="40000"/>
                  <a:lumOff val="60000"/>
                </a:schemeClr>
              </a:gs>
            </a:gsLst>
            <a:lin ang="5400000" scaled="0"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rgbClr val="FF0000"/>
                </a:solidFill>
              </a:rPr>
              <a:t>부동산 </a:t>
            </a:r>
            <a:r>
              <a:rPr lang="ko-KR" altLang="en-US" sz="2400" b="1" smtClean="0">
                <a:solidFill>
                  <a:srgbClr val="FF0000"/>
                </a:solidFill>
              </a:rPr>
              <a:t>공급 확대를 적극적으로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유도하라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!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16" name="그림 15" descr="116-1168089_the-transformers-images-optimus-prime-hd-wallpaper-optimus.png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8662" y="642918"/>
            <a:ext cx="7286676" cy="48577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모서리가 둥근 직사각형 8"/>
          <p:cNvSpPr/>
          <p:nvPr/>
        </p:nvSpPr>
        <p:spPr>
          <a:xfrm>
            <a:off x="357158" y="214290"/>
            <a:ext cx="8429684" cy="857256"/>
          </a:xfrm>
          <a:prstGeom prst="round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</a:rPr>
              <a:t>개발 동기</a:t>
            </a:r>
            <a:r>
              <a:rPr lang="en-US" altLang="ko-KR" sz="28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2800" b="1" dirty="0" smtClean="0">
                <a:solidFill>
                  <a:schemeClr val="tx1"/>
                </a:solidFill>
              </a:rPr>
              <a:t>목표</a:t>
            </a:r>
            <a:r>
              <a:rPr lang="en-US" altLang="ko-KR" sz="28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2800" b="1" dirty="0" smtClean="0">
                <a:solidFill>
                  <a:schemeClr val="tx1"/>
                </a:solidFill>
              </a:rPr>
              <a:t>사회적 파급효과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flipH="1">
            <a:off x="1979968" y="1928802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수요자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1979968" y="2357430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공급자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 flipH="1">
            <a:off x="285720" y="1928802"/>
            <a:ext cx="1620000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smtClean="0"/>
              <a:t>개 발 동 기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3714744" y="2357430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수요자 니즈 파악 부족으로 </a:t>
            </a:r>
            <a:r>
              <a:rPr lang="ko-KR" altLang="en-US" b="1" dirty="0" smtClean="0"/>
              <a:t>소유 건물 활용 저조 </a:t>
            </a:r>
            <a:endParaRPr lang="ko-KR" altLang="en-US" b="1" dirty="0"/>
          </a:p>
        </p:txBody>
      </p:sp>
      <p:sp>
        <p:nvSpPr>
          <p:cNvPr id="22" name="TextBox 21"/>
          <p:cNvSpPr txBox="1"/>
          <p:nvPr/>
        </p:nvSpPr>
        <p:spPr>
          <a:xfrm flipH="1">
            <a:off x="3714744" y="1928802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본인 </a:t>
            </a:r>
            <a:r>
              <a:rPr lang="ko-KR" altLang="en-US" dirty="0" err="1" smtClean="0"/>
              <a:t>니즈에</a:t>
            </a:r>
            <a:r>
              <a:rPr lang="ko-KR" altLang="en-US" dirty="0" smtClean="0"/>
              <a:t> 맞는 </a:t>
            </a:r>
            <a:r>
              <a:rPr lang="ko-KR" altLang="en-US" b="1" dirty="0" smtClean="0"/>
              <a:t>주거 지역 선정 어려움</a:t>
            </a:r>
            <a:endParaRPr lang="ko-KR" altLang="en-US" b="1" dirty="0"/>
          </a:p>
        </p:txBody>
      </p:sp>
      <p:sp>
        <p:nvSpPr>
          <p:cNvPr id="23" name="TextBox 22"/>
          <p:cNvSpPr txBox="1"/>
          <p:nvPr/>
        </p:nvSpPr>
        <p:spPr>
          <a:xfrm flipH="1">
            <a:off x="1979968" y="3286124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수요자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 flipH="1">
            <a:off x="1979968" y="3714752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공급자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285720" y="3286124"/>
            <a:ext cx="1620000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dirty="0" smtClean="0"/>
              <a:t>목      표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 flipH="1">
            <a:off x="3714744" y="3714752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수요자 </a:t>
            </a:r>
            <a:r>
              <a:rPr lang="ko-KR" altLang="en-US" dirty="0" err="1" smtClean="0"/>
              <a:t>니즈가</a:t>
            </a:r>
            <a:r>
              <a:rPr lang="ko-KR" altLang="en-US" dirty="0" smtClean="0"/>
              <a:t> 높은 곳으로 </a:t>
            </a:r>
            <a:r>
              <a:rPr lang="ko-KR" altLang="en-US" b="1" dirty="0" smtClean="0"/>
              <a:t>투자 유도</a:t>
            </a:r>
            <a:endParaRPr lang="ko-KR" altLang="en-US" b="1" dirty="0"/>
          </a:p>
        </p:txBody>
      </p:sp>
      <p:sp>
        <p:nvSpPr>
          <p:cNvPr id="27" name="TextBox 26"/>
          <p:cNvSpPr txBox="1"/>
          <p:nvPr/>
        </p:nvSpPr>
        <p:spPr>
          <a:xfrm flipH="1">
            <a:off x="3714744" y="3286124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b="1" dirty="0" err="1" smtClean="0"/>
              <a:t>니즈에</a:t>
            </a:r>
            <a:r>
              <a:rPr lang="ko-KR" altLang="en-US" b="1" dirty="0" smtClean="0"/>
              <a:t> 맞는 주택을 </a:t>
            </a:r>
            <a:r>
              <a:rPr lang="ko-KR" altLang="en-US" dirty="0" smtClean="0"/>
              <a:t>본인 금융여건에 맞추어 </a:t>
            </a:r>
            <a:r>
              <a:rPr lang="ko-KR" altLang="en-US" b="1" dirty="0" smtClean="0"/>
              <a:t>선택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  <p:sp>
        <p:nvSpPr>
          <p:cNvPr id="38" name="TextBox 37"/>
          <p:cNvSpPr txBox="1"/>
          <p:nvPr/>
        </p:nvSpPr>
        <p:spPr>
          <a:xfrm flipH="1">
            <a:off x="1979968" y="4929198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수요자</a:t>
            </a:r>
            <a:endParaRPr lang="ko-KR" altLang="en-US" dirty="0"/>
          </a:p>
        </p:txBody>
      </p:sp>
      <p:sp>
        <p:nvSpPr>
          <p:cNvPr id="39" name="TextBox 38"/>
          <p:cNvSpPr txBox="1"/>
          <p:nvPr/>
        </p:nvSpPr>
        <p:spPr>
          <a:xfrm flipH="1">
            <a:off x="1979968" y="5357826"/>
            <a:ext cx="15919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부동산 공급자</a:t>
            </a:r>
            <a:endParaRPr lang="ko-KR" altLang="en-US" dirty="0"/>
          </a:p>
        </p:txBody>
      </p:sp>
      <p:sp>
        <p:nvSpPr>
          <p:cNvPr id="40" name="TextBox 39"/>
          <p:cNvSpPr txBox="1"/>
          <p:nvPr/>
        </p:nvSpPr>
        <p:spPr>
          <a:xfrm flipH="1">
            <a:off x="285720" y="4929198"/>
            <a:ext cx="1620000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dirty="0" smtClean="0"/>
              <a:t>사  회  적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파급효</a:t>
            </a:r>
            <a:r>
              <a:rPr lang="ko-KR" altLang="en-US" dirty="0"/>
              <a:t>과</a:t>
            </a:r>
          </a:p>
        </p:txBody>
      </p:sp>
      <p:sp>
        <p:nvSpPr>
          <p:cNvPr id="41" name="TextBox 40"/>
          <p:cNvSpPr txBox="1"/>
          <p:nvPr/>
        </p:nvSpPr>
        <p:spPr>
          <a:xfrm flipH="1">
            <a:off x="3714744" y="5357826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빠른 투자 수익 환수로 </a:t>
            </a:r>
            <a:r>
              <a:rPr lang="ko-KR" altLang="en-US" b="1" dirty="0" smtClean="0"/>
              <a:t>재투자 </a:t>
            </a:r>
            <a:r>
              <a:rPr lang="ko-KR" altLang="en-US" b="1" dirty="0" err="1" smtClean="0"/>
              <a:t>선순환</a:t>
            </a:r>
            <a:endParaRPr lang="ko-KR" altLang="en-US" b="1" dirty="0"/>
          </a:p>
        </p:txBody>
      </p:sp>
      <p:sp>
        <p:nvSpPr>
          <p:cNvPr id="42" name="TextBox 41"/>
          <p:cNvSpPr txBox="1"/>
          <p:nvPr/>
        </p:nvSpPr>
        <p:spPr>
          <a:xfrm flipH="1">
            <a:off x="3714744" y="4929198"/>
            <a:ext cx="5143536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불필요한 잉여 수요 감소로 주택가격 안정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357158" y="142852"/>
            <a:ext cx="8429684" cy="857256"/>
          </a:xfrm>
          <a:prstGeom prst="round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</a:rPr>
              <a:t>수요자 정보 제공 통한 공급자 투자 유도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flipH="1">
            <a:off x="3357554" y="1928802"/>
            <a:ext cx="4357718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dirty="0" smtClean="0"/>
              <a:t>연령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성별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원하는 조건 </a:t>
            </a:r>
            <a:r>
              <a:rPr lang="en-US" altLang="ko-KR" dirty="0" smtClean="0"/>
              <a:t>/ </a:t>
            </a:r>
            <a:r>
              <a:rPr lang="ko-KR" altLang="en-US" dirty="0" smtClean="0"/>
              <a:t>금융조건</a:t>
            </a:r>
            <a:endParaRPr lang="ko-KR" altLang="en-US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857364"/>
            <a:ext cx="2977010" cy="25701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5" name="자유형 34"/>
          <p:cNvSpPr/>
          <p:nvPr/>
        </p:nvSpPr>
        <p:spPr>
          <a:xfrm>
            <a:off x="1785918" y="2461235"/>
            <a:ext cx="494523" cy="1250302"/>
          </a:xfrm>
          <a:custGeom>
            <a:avLst/>
            <a:gdLst>
              <a:gd name="connsiteX0" fmla="*/ 9331 w 494523"/>
              <a:gd name="connsiteY0" fmla="*/ 0 h 1250302"/>
              <a:gd name="connsiteX1" fmla="*/ 429209 w 494523"/>
              <a:gd name="connsiteY1" fmla="*/ 149290 h 1250302"/>
              <a:gd name="connsiteX2" fmla="*/ 438539 w 494523"/>
              <a:gd name="connsiteY2" fmla="*/ 475861 h 1250302"/>
              <a:gd name="connsiteX3" fmla="*/ 494523 w 494523"/>
              <a:gd name="connsiteY3" fmla="*/ 634482 h 1250302"/>
              <a:gd name="connsiteX4" fmla="*/ 494523 w 494523"/>
              <a:gd name="connsiteY4" fmla="*/ 830425 h 1250302"/>
              <a:gd name="connsiteX5" fmla="*/ 475862 w 494523"/>
              <a:gd name="connsiteY5" fmla="*/ 1138335 h 1250302"/>
              <a:gd name="connsiteX6" fmla="*/ 457200 w 494523"/>
              <a:gd name="connsiteY6" fmla="*/ 1250302 h 1250302"/>
              <a:gd name="connsiteX7" fmla="*/ 307911 w 494523"/>
              <a:gd name="connsiteY7" fmla="*/ 1194318 h 1250302"/>
              <a:gd name="connsiteX8" fmla="*/ 251927 w 494523"/>
              <a:gd name="connsiteY8" fmla="*/ 849086 h 1250302"/>
              <a:gd name="connsiteX9" fmla="*/ 345233 w 494523"/>
              <a:gd name="connsiteY9" fmla="*/ 503853 h 1250302"/>
              <a:gd name="connsiteX10" fmla="*/ 251927 w 494523"/>
              <a:gd name="connsiteY10" fmla="*/ 223935 h 1250302"/>
              <a:gd name="connsiteX11" fmla="*/ 0 w 494523"/>
              <a:gd name="connsiteY11" fmla="*/ 139959 h 1250302"/>
              <a:gd name="connsiteX12" fmla="*/ 9331 w 494523"/>
              <a:gd name="connsiteY12" fmla="*/ 0 h 125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4523" h="1250302">
                <a:moveTo>
                  <a:pt x="9331" y="0"/>
                </a:moveTo>
                <a:lnTo>
                  <a:pt x="429209" y="149290"/>
                </a:lnTo>
                <a:lnTo>
                  <a:pt x="438539" y="475861"/>
                </a:lnTo>
                <a:lnTo>
                  <a:pt x="494523" y="634482"/>
                </a:lnTo>
                <a:lnTo>
                  <a:pt x="494523" y="830425"/>
                </a:lnTo>
                <a:lnTo>
                  <a:pt x="475862" y="1138335"/>
                </a:lnTo>
                <a:lnTo>
                  <a:pt x="457200" y="1250302"/>
                </a:lnTo>
                <a:lnTo>
                  <a:pt x="307911" y="1194318"/>
                </a:lnTo>
                <a:lnTo>
                  <a:pt x="251927" y="849086"/>
                </a:lnTo>
                <a:lnTo>
                  <a:pt x="345233" y="503853"/>
                </a:lnTo>
                <a:lnTo>
                  <a:pt x="251927" y="223935"/>
                </a:lnTo>
                <a:lnTo>
                  <a:pt x="0" y="139959"/>
                </a:lnTo>
                <a:lnTo>
                  <a:pt x="9331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1057566" y="3328982"/>
            <a:ext cx="727788" cy="914400"/>
          </a:xfrm>
          <a:custGeom>
            <a:avLst/>
            <a:gdLst>
              <a:gd name="connsiteX0" fmla="*/ 279918 w 727788"/>
              <a:gd name="connsiteY0" fmla="*/ 0 h 914400"/>
              <a:gd name="connsiteX1" fmla="*/ 727788 w 727788"/>
              <a:gd name="connsiteY1" fmla="*/ 391886 h 914400"/>
              <a:gd name="connsiteX2" fmla="*/ 503853 w 727788"/>
              <a:gd name="connsiteY2" fmla="*/ 877078 h 914400"/>
              <a:gd name="connsiteX3" fmla="*/ 195943 w 727788"/>
              <a:gd name="connsiteY3" fmla="*/ 914400 h 914400"/>
              <a:gd name="connsiteX4" fmla="*/ 0 w 727788"/>
              <a:gd name="connsiteY4" fmla="*/ 737118 h 914400"/>
              <a:gd name="connsiteX5" fmla="*/ 83976 w 727788"/>
              <a:gd name="connsiteY5" fmla="*/ 251927 h 914400"/>
              <a:gd name="connsiteX6" fmla="*/ 177282 w 727788"/>
              <a:gd name="connsiteY6" fmla="*/ 93306 h 914400"/>
              <a:gd name="connsiteX7" fmla="*/ 279918 w 727788"/>
              <a:gd name="connsiteY7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788" h="914400">
                <a:moveTo>
                  <a:pt x="279918" y="0"/>
                </a:moveTo>
                <a:lnTo>
                  <a:pt x="727788" y="391886"/>
                </a:lnTo>
                <a:lnTo>
                  <a:pt x="503853" y="877078"/>
                </a:lnTo>
                <a:lnTo>
                  <a:pt x="195943" y="914400"/>
                </a:lnTo>
                <a:lnTo>
                  <a:pt x="0" y="737118"/>
                </a:lnTo>
                <a:lnTo>
                  <a:pt x="83976" y="251927"/>
                </a:lnTo>
                <a:lnTo>
                  <a:pt x="177282" y="93306"/>
                </a:lnTo>
                <a:lnTo>
                  <a:pt x="279918" y="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화살표 연결선 40"/>
          <p:cNvCxnSpPr>
            <a:endCxn id="46" idx="3"/>
          </p:cNvCxnSpPr>
          <p:nvPr/>
        </p:nvCxnSpPr>
        <p:spPr>
          <a:xfrm>
            <a:off x="1643042" y="3929066"/>
            <a:ext cx="1714512" cy="178595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endCxn id="45" idx="3"/>
          </p:cNvCxnSpPr>
          <p:nvPr/>
        </p:nvCxnSpPr>
        <p:spPr>
          <a:xfrm>
            <a:off x="2285984" y="3214686"/>
            <a:ext cx="1071570" cy="35719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 flipH="1">
            <a:off x="3357554" y="2857496"/>
            <a:ext cx="5286412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0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大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</a:rPr>
              <a:t>남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공원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+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교통 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/ </a:t>
            </a:r>
            <a:r>
              <a:rPr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금융여건</a:t>
            </a:r>
            <a:r>
              <a:rPr lang="en-US" altLang="ko-KR" b="1" dirty="0" smtClean="0">
                <a:solidFill>
                  <a:schemeClr val="accent1">
                    <a:lumMod val="75000"/>
                  </a:schemeClr>
                </a:solidFill>
              </a:rPr>
              <a:t>A </a:t>
            </a:r>
            <a:r>
              <a:rPr lang="en-US" altLang="ko-KR" sz="1200" b="1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ko-KR" altLang="en-US" sz="1200" b="1" dirty="0" smtClean="0">
                <a:solidFill>
                  <a:schemeClr val="accent1">
                    <a:lumMod val="75000"/>
                  </a:schemeClr>
                </a:solidFill>
              </a:rPr>
              <a:t>자본금</a:t>
            </a:r>
            <a:r>
              <a:rPr lang="en-US" altLang="ko-KR" sz="1200" b="1" dirty="0" smtClean="0">
                <a:solidFill>
                  <a:schemeClr val="accent1">
                    <a:lumMod val="75000"/>
                  </a:schemeClr>
                </a:solidFill>
              </a:rPr>
              <a:t>+</a:t>
            </a:r>
            <a:r>
              <a:rPr lang="ko-KR" altLang="en-US" sz="1200" b="1" dirty="0" smtClean="0">
                <a:solidFill>
                  <a:schemeClr val="accent1">
                    <a:lumMod val="75000"/>
                  </a:schemeClr>
                </a:solidFill>
              </a:rPr>
              <a:t>대출금</a:t>
            </a:r>
            <a:r>
              <a:rPr lang="en-US" altLang="ko-KR" sz="1200" b="1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ko-KR" alt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 flipH="1">
            <a:off x="3357554" y="3714752"/>
            <a:ext cx="5286412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30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大 </a:t>
            </a: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/ 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여 </a:t>
            </a: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/ 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쇼</a:t>
            </a:r>
            <a:r>
              <a:rPr lang="ko-KR" altLang="en-US" b="1" dirty="0">
                <a:solidFill>
                  <a:srgbClr val="C00000"/>
                </a:solidFill>
                <a:latin typeface="+mj-ea"/>
                <a:ea typeface="+mj-ea"/>
              </a:rPr>
              <a:t>핑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 </a:t>
            </a: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+ 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교통 </a:t>
            </a: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/ </a:t>
            </a:r>
            <a:r>
              <a:rPr lang="ko-KR" altLang="en-US" b="1" dirty="0" smtClean="0">
                <a:solidFill>
                  <a:srgbClr val="C00000"/>
                </a:solidFill>
                <a:latin typeface="+mj-ea"/>
                <a:ea typeface="+mj-ea"/>
              </a:rPr>
              <a:t>금융여건</a:t>
            </a:r>
            <a:r>
              <a:rPr lang="en-US" altLang="ko-KR" b="1" dirty="0" smtClean="0">
                <a:solidFill>
                  <a:srgbClr val="C00000"/>
                </a:solidFill>
                <a:latin typeface="+mj-ea"/>
                <a:ea typeface="+mj-ea"/>
              </a:rPr>
              <a:t>B </a:t>
            </a:r>
            <a:r>
              <a:rPr lang="en-US" altLang="ko-KR" sz="1200" b="1" dirty="0" smtClean="0">
                <a:solidFill>
                  <a:srgbClr val="C00000"/>
                </a:solidFill>
                <a:latin typeface="+mj-ea"/>
                <a:ea typeface="+mj-ea"/>
              </a:rPr>
              <a:t>(</a:t>
            </a:r>
            <a:r>
              <a:rPr lang="ko-KR" altLang="en-US" sz="1200" b="1" dirty="0" smtClean="0">
                <a:solidFill>
                  <a:srgbClr val="C00000"/>
                </a:solidFill>
                <a:latin typeface="+mj-ea"/>
                <a:ea typeface="+mj-ea"/>
              </a:rPr>
              <a:t>자본금</a:t>
            </a:r>
            <a:r>
              <a:rPr lang="en-US" altLang="ko-KR" sz="1200" b="1" dirty="0" smtClean="0">
                <a:solidFill>
                  <a:srgbClr val="C00000"/>
                </a:solidFill>
                <a:latin typeface="+mj-ea"/>
                <a:ea typeface="+mj-ea"/>
              </a:rPr>
              <a:t>+</a:t>
            </a:r>
            <a:r>
              <a:rPr lang="ko-KR" altLang="en-US" sz="1200" b="1" dirty="0" smtClean="0">
                <a:solidFill>
                  <a:srgbClr val="C00000"/>
                </a:solidFill>
                <a:latin typeface="+mj-ea"/>
                <a:ea typeface="+mj-ea"/>
              </a:rPr>
              <a:t>대출금</a:t>
            </a:r>
            <a:r>
              <a:rPr lang="en-US" altLang="ko-KR" sz="1200" b="1" dirty="0" smtClean="0">
                <a:solidFill>
                  <a:srgbClr val="C00000"/>
                </a:solidFill>
                <a:latin typeface="+mj-ea"/>
                <a:ea typeface="+mj-ea"/>
              </a:rPr>
              <a:t>)</a:t>
            </a:r>
            <a:endParaRPr lang="ko-KR" altLang="en-US" b="1" dirty="0">
              <a:solidFill>
                <a:srgbClr val="C00000"/>
              </a:solidFill>
              <a:latin typeface="+mj-ea"/>
              <a:ea typeface="+mj-ea"/>
            </a:endParaRPr>
          </a:p>
        </p:txBody>
      </p:sp>
      <p:sp>
        <p:nvSpPr>
          <p:cNvPr id="47" name="왼쪽 중괄호 46"/>
          <p:cNvSpPr/>
          <p:nvPr/>
        </p:nvSpPr>
        <p:spPr>
          <a:xfrm rot="5400000">
            <a:off x="5036347" y="2607463"/>
            <a:ext cx="500066" cy="4429156"/>
          </a:xfrm>
          <a:prstGeom prst="leftBrac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b="1" dirty="0">
              <a:ln w="19050">
                <a:solidFill>
                  <a:schemeClr val="tx1"/>
                </a:solidFill>
              </a:ln>
            </a:endParaRPr>
          </a:p>
        </p:txBody>
      </p:sp>
      <p:sp>
        <p:nvSpPr>
          <p:cNvPr id="52" name="모서리가 둥근 직사각형 51"/>
          <p:cNvSpPr/>
          <p:nvPr/>
        </p:nvSpPr>
        <p:spPr>
          <a:xfrm>
            <a:off x="285720" y="5072074"/>
            <a:ext cx="4786346" cy="857256"/>
          </a:xfrm>
          <a:prstGeom prst="round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부동산 중개업자 구체적 주거지 소개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53" name="모서리가 둥근 직사각형 52"/>
          <p:cNvSpPr/>
          <p:nvPr/>
        </p:nvSpPr>
        <p:spPr>
          <a:xfrm>
            <a:off x="5286380" y="5072074"/>
            <a:ext cx="3786182" cy="857256"/>
          </a:xfrm>
          <a:prstGeom prst="roundRect">
            <a:avLst/>
          </a:prstGeom>
          <a:solidFill>
            <a:schemeClr val="bg1">
              <a:lumMod val="95000"/>
              <a:alpha val="88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임대 사업자 </a:t>
            </a:r>
            <a:r>
              <a:rPr lang="ko-KR" altLang="en-US" sz="2000" b="1" dirty="0" err="1" smtClean="0">
                <a:solidFill>
                  <a:schemeClr val="tx1"/>
                </a:solidFill>
              </a:rPr>
              <a:t>리모델링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 및 신축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3357554" y="2857496"/>
            <a:ext cx="5286412" cy="16430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500034" y="1428736"/>
            <a:ext cx="2268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[ </a:t>
            </a:r>
            <a:r>
              <a:rPr lang="ko-KR" altLang="en-US" dirty="0" smtClean="0"/>
              <a:t>분당 </a:t>
            </a:r>
            <a:r>
              <a:rPr lang="ko-KR" altLang="en-US" dirty="0" err="1" smtClean="0"/>
              <a:t>오리역</a:t>
            </a:r>
            <a:r>
              <a:rPr lang="ko-KR" altLang="en-US" dirty="0" smtClean="0"/>
              <a:t> 부근 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3766893" y="1428736"/>
            <a:ext cx="4591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[ </a:t>
            </a:r>
            <a:r>
              <a:rPr lang="ko-KR" altLang="en-US" dirty="0" smtClean="0"/>
              <a:t>수요자 조건을 통한 적정 주거지역 검색 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14348" y="6131502"/>
            <a:ext cx="4126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/>
              <a:t>→ 기존 플랫폼 대비 능동적 역할 부여</a:t>
            </a:r>
            <a:endParaRPr lang="ko-KR" altLang="en-US" b="1"/>
          </a:p>
        </p:txBody>
      </p:sp>
      <p:sp>
        <p:nvSpPr>
          <p:cNvPr id="58" name="TextBox 57"/>
          <p:cNvSpPr txBox="1"/>
          <p:nvPr/>
        </p:nvSpPr>
        <p:spPr>
          <a:xfrm>
            <a:off x="5660822" y="6124982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/>
              <a:t>→ 주택 공급 유도</a:t>
            </a:r>
            <a:endParaRPr lang="ko-KR" alt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KakaoTalk_20190530_00342981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997274" y="2336662"/>
            <a:ext cx="1989608" cy="3537081"/>
          </a:xfrm>
          <a:prstGeom prst="rect">
            <a:avLst/>
          </a:prstGeom>
        </p:spPr>
      </p:pic>
      <p:pic>
        <p:nvPicPr>
          <p:cNvPr id="5" name="그림 4" descr="KakaoTalk_20190530_003430854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57752" y="2357430"/>
            <a:ext cx="2035117" cy="3617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4857752" y="1500174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시장 상위 </a:t>
            </a:r>
            <a:r>
              <a:rPr lang="en-US" altLang="ko-KR" dirty="0" smtClean="0"/>
              <a:t>App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6966746" y="1500174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특색 있는 </a:t>
            </a:r>
            <a:r>
              <a:rPr lang="en-US" altLang="ko-KR" dirty="0" smtClean="0"/>
              <a:t>App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877454" y="1928802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영향력 大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6966746" y="1928802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정보력 多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57158" y="214290"/>
            <a:ext cx="8429684" cy="857256"/>
          </a:xfrm>
          <a:prstGeom prst="round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</a:rPr>
              <a:t>직관성 강조한 경쟁력 활용</a:t>
            </a:r>
            <a:r>
              <a:rPr lang="en-US" altLang="ko-KR" sz="2800" b="1" dirty="0" smtClean="0">
                <a:solidFill>
                  <a:schemeClr val="tx1"/>
                </a:solidFill>
              </a:rPr>
              <a:t>,</a:t>
            </a:r>
            <a:r>
              <a:rPr lang="ko-KR" altLang="en-US" sz="2800" b="1" dirty="0" smtClean="0">
                <a:solidFill>
                  <a:schemeClr val="tx1"/>
                </a:solidFill>
              </a:rPr>
              <a:t> 빠른 수요 확</a:t>
            </a:r>
            <a:r>
              <a:rPr lang="ko-KR" altLang="en-US" sz="2800" b="1" dirty="0">
                <a:solidFill>
                  <a:schemeClr val="tx1"/>
                </a:solidFill>
              </a:rPr>
              <a:t>보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357422" y="2357430"/>
            <a:ext cx="2000264" cy="364333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2357422" y="1500174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lIns="0" rIns="0" rtlCol="0">
            <a:spAutoFit/>
          </a:bodyPr>
          <a:lstStyle/>
          <a:p>
            <a:pPr algn="ctr"/>
            <a:r>
              <a:rPr lang="ko-KR" altLang="en-US" dirty="0" smtClean="0"/>
              <a:t>트랜스포머 팀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 flipH="1">
            <a:off x="2357422" y="1928802"/>
            <a:ext cx="1980000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특정 니즈 충족</a:t>
            </a:r>
            <a:endParaRPr lang="ko-KR" altLang="en-US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4282" y="2500306"/>
            <a:ext cx="1611313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347959" y="2500306"/>
            <a:ext cx="993769" cy="13380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TextBox 15"/>
          <p:cNvSpPr txBox="1"/>
          <p:nvPr/>
        </p:nvSpPr>
        <p:spPr>
          <a:xfrm>
            <a:off x="214282" y="5072074"/>
            <a:ext cx="2500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맞벌이 부부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주말</a:t>
            </a:r>
            <a:endParaRPr lang="en-US" altLang="ko-KR" dirty="0" smtClean="0"/>
          </a:p>
          <a:p>
            <a:r>
              <a:rPr lang="ko-KR" altLang="en-US" dirty="0" smtClean="0"/>
              <a:t>집 근처 공원 산책</a:t>
            </a:r>
            <a:endParaRPr lang="en-US" altLang="ko-KR" dirty="0" smtClean="0"/>
          </a:p>
          <a:p>
            <a:r>
              <a:rPr lang="ko-KR" altLang="en-US" dirty="0" smtClean="0"/>
              <a:t>그리고 스벅 한잔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17" name="정오각형 16"/>
          <p:cNvSpPr/>
          <p:nvPr/>
        </p:nvSpPr>
        <p:spPr>
          <a:xfrm>
            <a:off x="2786050" y="3357562"/>
            <a:ext cx="1071570" cy="1143008"/>
          </a:xfrm>
          <a:prstGeom prst="pentagon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오른쪽 화살표 17"/>
          <p:cNvSpPr/>
          <p:nvPr/>
        </p:nvSpPr>
        <p:spPr>
          <a:xfrm>
            <a:off x="1848025" y="3931977"/>
            <a:ext cx="500066" cy="1000132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 flipH="1">
            <a:off x="4929190" y="6072206"/>
            <a:ext cx="1980000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주거 지역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선택과정 생략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7032095" y="6094178"/>
            <a:ext cx="1980000" cy="62097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ko-KR" dirty="0" smtClean="0"/>
              <a:t>UI </a:t>
            </a:r>
            <a:r>
              <a:rPr lang="ko-KR" altLang="en-US" dirty="0" smtClean="0"/>
              <a:t>직관성 결여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337891" y="3916924"/>
            <a:ext cx="601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Vs.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 flipH="1">
            <a:off x="285720" y="1500174"/>
            <a:ext cx="1980000" cy="785818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ko-KR" altLang="en-US" dirty="0" smtClean="0"/>
              <a:t>특정 니즈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상황 부여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2257991" y="6072206"/>
            <a:ext cx="2214578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특정 니즈 반영한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주거 지역 정보제공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857488" y="300912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/>
              <a:t>직주근접</a:t>
            </a:r>
            <a:r>
              <a:rPr lang="ko-KR" altLang="en-US" sz="1200" b="1"/>
              <a:t>성</a:t>
            </a:r>
            <a:endParaRPr lang="ko-KR" altLang="en-US" sz="1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681833" y="365206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/>
              <a:t>금융여건</a:t>
            </a:r>
            <a:endParaRPr lang="ko-KR" altLang="en-US" sz="12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425782" y="4571430"/>
            <a:ext cx="8002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여가시설</a:t>
            </a:r>
            <a:endParaRPr lang="en-US" altLang="ko-KR" sz="1200" b="1" dirty="0" smtClean="0"/>
          </a:p>
          <a:p>
            <a:endParaRPr lang="en-US" altLang="ko-KR" sz="1050" b="1" dirty="0" smtClean="0"/>
          </a:p>
          <a:p>
            <a:r>
              <a:rPr lang="ko-KR" altLang="en-US" sz="1050" b="1" dirty="0" smtClean="0">
                <a:solidFill>
                  <a:srgbClr val="FF0000"/>
                </a:solidFill>
              </a:rPr>
              <a:t>공원</a:t>
            </a:r>
            <a:endParaRPr lang="en-US" altLang="ko-KR" sz="1050" b="1" dirty="0" smtClean="0">
              <a:solidFill>
                <a:srgbClr val="FF0000"/>
              </a:solidFill>
            </a:endParaRPr>
          </a:p>
          <a:p>
            <a:r>
              <a:rPr lang="ko-KR" altLang="en-US" sz="1050" b="1" dirty="0" smtClean="0"/>
              <a:t>영화</a:t>
            </a:r>
            <a:endParaRPr lang="en-US" altLang="ko-KR" sz="1050" b="1" dirty="0" smtClean="0"/>
          </a:p>
          <a:p>
            <a:r>
              <a:rPr lang="ko-KR" altLang="en-US" sz="1050" b="1" dirty="0" smtClean="0">
                <a:solidFill>
                  <a:srgbClr val="FF0000"/>
                </a:solidFill>
              </a:rPr>
              <a:t>커피</a:t>
            </a:r>
            <a:r>
              <a:rPr lang="ko-KR" altLang="en-US" sz="1050" b="1" dirty="0">
                <a:solidFill>
                  <a:srgbClr val="FF0000"/>
                </a:solidFill>
              </a:rPr>
              <a:t>숍</a:t>
            </a:r>
          </a:p>
        </p:txBody>
      </p:sp>
      <p:sp>
        <p:nvSpPr>
          <p:cNvPr id="30" name="자유형 29"/>
          <p:cNvSpPr/>
          <p:nvPr/>
        </p:nvSpPr>
        <p:spPr>
          <a:xfrm>
            <a:off x="3271838" y="5214950"/>
            <a:ext cx="157154" cy="210245"/>
          </a:xfrm>
          <a:custGeom>
            <a:avLst/>
            <a:gdLst>
              <a:gd name="connsiteX0" fmla="*/ 0 w 326571"/>
              <a:gd name="connsiteY0" fmla="*/ 27992 h 195943"/>
              <a:gd name="connsiteX1" fmla="*/ 37322 w 326571"/>
              <a:gd name="connsiteY1" fmla="*/ 37323 h 195943"/>
              <a:gd name="connsiteX2" fmla="*/ 65314 w 326571"/>
              <a:gd name="connsiteY2" fmla="*/ 130629 h 195943"/>
              <a:gd name="connsiteX3" fmla="*/ 74645 w 326571"/>
              <a:gd name="connsiteY3" fmla="*/ 195943 h 195943"/>
              <a:gd name="connsiteX4" fmla="*/ 111967 w 326571"/>
              <a:gd name="connsiteY4" fmla="*/ 186612 h 195943"/>
              <a:gd name="connsiteX5" fmla="*/ 158620 w 326571"/>
              <a:gd name="connsiteY5" fmla="*/ 149290 h 195943"/>
              <a:gd name="connsiteX6" fmla="*/ 223935 w 326571"/>
              <a:gd name="connsiteY6" fmla="*/ 83976 h 195943"/>
              <a:gd name="connsiteX7" fmla="*/ 242596 w 326571"/>
              <a:gd name="connsiteY7" fmla="*/ 65314 h 195943"/>
              <a:gd name="connsiteX8" fmla="*/ 270588 w 326571"/>
              <a:gd name="connsiteY8" fmla="*/ 46653 h 195943"/>
              <a:gd name="connsiteX9" fmla="*/ 298580 w 326571"/>
              <a:gd name="connsiteY9" fmla="*/ 18661 h 195943"/>
              <a:gd name="connsiteX10" fmla="*/ 326571 w 326571"/>
              <a:gd name="connsiteY10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6571" h="195943">
                <a:moveTo>
                  <a:pt x="0" y="27992"/>
                </a:moveTo>
                <a:cubicBezTo>
                  <a:pt x="12441" y="31102"/>
                  <a:pt x="25852" y="31588"/>
                  <a:pt x="37322" y="37323"/>
                </a:cubicBezTo>
                <a:cubicBezTo>
                  <a:pt x="71378" y="54351"/>
                  <a:pt x="61557" y="102449"/>
                  <a:pt x="65314" y="130629"/>
                </a:cubicBezTo>
                <a:cubicBezTo>
                  <a:pt x="68221" y="152428"/>
                  <a:pt x="71535" y="174172"/>
                  <a:pt x="74645" y="195943"/>
                </a:cubicBezTo>
                <a:cubicBezTo>
                  <a:pt x="87086" y="192833"/>
                  <a:pt x="101297" y="193725"/>
                  <a:pt x="111967" y="186612"/>
                </a:cubicBezTo>
                <a:cubicBezTo>
                  <a:pt x="196379" y="130338"/>
                  <a:pt x="67110" y="179796"/>
                  <a:pt x="158620" y="149290"/>
                </a:cubicBezTo>
                <a:lnTo>
                  <a:pt x="223935" y="83976"/>
                </a:lnTo>
                <a:cubicBezTo>
                  <a:pt x="230156" y="77755"/>
                  <a:pt x="235276" y="70194"/>
                  <a:pt x="242596" y="65314"/>
                </a:cubicBezTo>
                <a:cubicBezTo>
                  <a:pt x="251927" y="59094"/>
                  <a:pt x="261973" y="53832"/>
                  <a:pt x="270588" y="46653"/>
                </a:cubicBezTo>
                <a:cubicBezTo>
                  <a:pt x="280725" y="38205"/>
                  <a:pt x="288443" y="27109"/>
                  <a:pt x="298580" y="18661"/>
                </a:cubicBezTo>
                <a:cubicBezTo>
                  <a:pt x="307195" y="11482"/>
                  <a:pt x="326571" y="0"/>
                  <a:pt x="326571" y="0"/>
                </a:cubicBezTo>
              </a:path>
            </a:pathLst>
          </a:cu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자유형 30"/>
          <p:cNvSpPr/>
          <p:nvPr/>
        </p:nvSpPr>
        <p:spPr>
          <a:xfrm>
            <a:off x="2786050" y="3000372"/>
            <a:ext cx="157154" cy="210245"/>
          </a:xfrm>
          <a:custGeom>
            <a:avLst/>
            <a:gdLst>
              <a:gd name="connsiteX0" fmla="*/ 0 w 326571"/>
              <a:gd name="connsiteY0" fmla="*/ 27992 h 195943"/>
              <a:gd name="connsiteX1" fmla="*/ 37322 w 326571"/>
              <a:gd name="connsiteY1" fmla="*/ 37323 h 195943"/>
              <a:gd name="connsiteX2" fmla="*/ 65314 w 326571"/>
              <a:gd name="connsiteY2" fmla="*/ 130629 h 195943"/>
              <a:gd name="connsiteX3" fmla="*/ 74645 w 326571"/>
              <a:gd name="connsiteY3" fmla="*/ 195943 h 195943"/>
              <a:gd name="connsiteX4" fmla="*/ 111967 w 326571"/>
              <a:gd name="connsiteY4" fmla="*/ 186612 h 195943"/>
              <a:gd name="connsiteX5" fmla="*/ 158620 w 326571"/>
              <a:gd name="connsiteY5" fmla="*/ 149290 h 195943"/>
              <a:gd name="connsiteX6" fmla="*/ 223935 w 326571"/>
              <a:gd name="connsiteY6" fmla="*/ 83976 h 195943"/>
              <a:gd name="connsiteX7" fmla="*/ 242596 w 326571"/>
              <a:gd name="connsiteY7" fmla="*/ 65314 h 195943"/>
              <a:gd name="connsiteX8" fmla="*/ 270588 w 326571"/>
              <a:gd name="connsiteY8" fmla="*/ 46653 h 195943"/>
              <a:gd name="connsiteX9" fmla="*/ 298580 w 326571"/>
              <a:gd name="connsiteY9" fmla="*/ 18661 h 195943"/>
              <a:gd name="connsiteX10" fmla="*/ 326571 w 326571"/>
              <a:gd name="connsiteY10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6571" h="195943">
                <a:moveTo>
                  <a:pt x="0" y="27992"/>
                </a:moveTo>
                <a:cubicBezTo>
                  <a:pt x="12441" y="31102"/>
                  <a:pt x="25852" y="31588"/>
                  <a:pt x="37322" y="37323"/>
                </a:cubicBezTo>
                <a:cubicBezTo>
                  <a:pt x="71378" y="54351"/>
                  <a:pt x="61557" y="102449"/>
                  <a:pt x="65314" y="130629"/>
                </a:cubicBezTo>
                <a:cubicBezTo>
                  <a:pt x="68221" y="152428"/>
                  <a:pt x="71535" y="174172"/>
                  <a:pt x="74645" y="195943"/>
                </a:cubicBezTo>
                <a:cubicBezTo>
                  <a:pt x="87086" y="192833"/>
                  <a:pt x="101297" y="193725"/>
                  <a:pt x="111967" y="186612"/>
                </a:cubicBezTo>
                <a:cubicBezTo>
                  <a:pt x="196379" y="130338"/>
                  <a:pt x="67110" y="179796"/>
                  <a:pt x="158620" y="149290"/>
                </a:cubicBezTo>
                <a:lnTo>
                  <a:pt x="223935" y="83976"/>
                </a:lnTo>
                <a:cubicBezTo>
                  <a:pt x="230156" y="77755"/>
                  <a:pt x="235276" y="70194"/>
                  <a:pt x="242596" y="65314"/>
                </a:cubicBezTo>
                <a:cubicBezTo>
                  <a:pt x="251927" y="59094"/>
                  <a:pt x="261973" y="53832"/>
                  <a:pt x="270588" y="46653"/>
                </a:cubicBezTo>
                <a:cubicBezTo>
                  <a:pt x="280725" y="38205"/>
                  <a:pt x="288443" y="27109"/>
                  <a:pt x="298580" y="18661"/>
                </a:cubicBezTo>
                <a:cubicBezTo>
                  <a:pt x="307195" y="11482"/>
                  <a:pt x="326571" y="0"/>
                  <a:pt x="326571" y="0"/>
                </a:cubicBezTo>
              </a:path>
            </a:pathLst>
          </a:cu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2500298" y="4429132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/>
              <a:t>교육</a:t>
            </a:r>
            <a:endParaRPr lang="ko-KR" altLang="en-US" sz="12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357422" y="364331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mtClean="0"/>
              <a:t>안</a:t>
            </a:r>
            <a:r>
              <a:rPr lang="ko-KR" altLang="en-US" sz="1200" b="1" dirty="0" smtClean="0"/>
              <a:t>전</a:t>
            </a:r>
            <a:endParaRPr lang="ko-KR" altLang="en-US" sz="1200" b="1" dirty="0"/>
          </a:p>
        </p:txBody>
      </p:sp>
      <p:sp>
        <p:nvSpPr>
          <p:cNvPr id="34" name="자유형 33"/>
          <p:cNvSpPr/>
          <p:nvPr/>
        </p:nvSpPr>
        <p:spPr>
          <a:xfrm>
            <a:off x="2976465" y="3387012"/>
            <a:ext cx="615821" cy="1035698"/>
          </a:xfrm>
          <a:custGeom>
            <a:avLst/>
            <a:gdLst>
              <a:gd name="connsiteX0" fmla="*/ 363894 w 615821"/>
              <a:gd name="connsiteY0" fmla="*/ 0 h 1035698"/>
              <a:gd name="connsiteX1" fmla="*/ 0 w 615821"/>
              <a:gd name="connsiteY1" fmla="*/ 475861 h 1035698"/>
              <a:gd name="connsiteX2" fmla="*/ 186613 w 615821"/>
              <a:gd name="connsiteY2" fmla="*/ 886408 h 1035698"/>
              <a:gd name="connsiteX3" fmla="*/ 559837 w 615821"/>
              <a:gd name="connsiteY3" fmla="*/ 1035698 h 1035698"/>
              <a:gd name="connsiteX4" fmla="*/ 615821 w 615821"/>
              <a:gd name="connsiteY4" fmla="*/ 466531 h 1035698"/>
              <a:gd name="connsiteX5" fmla="*/ 363894 w 615821"/>
              <a:gd name="connsiteY5" fmla="*/ 0 h 1035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5821" h="1035698">
                <a:moveTo>
                  <a:pt x="363894" y="0"/>
                </a:moveTo>
                <a:lnTo>
                  <a:pt x="0" y="475861"/>
                </a:lnTo>
                <a:lnTo>
                  <a:pt x="186613" y="886408"/>
                </a:lnTo>
                <a:lnTo>
                  <a:pt x="559837" y="1035698"/>
                </a:lnTo>
                <a:lnTo>
                  <a:pt x="615821" y="466531"/>
                </a:lnTo>
                <a:lnTo>
                  <a:pt x="363894" y="0"/>
                </a:ln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3286116" y="4857760"/>
            <a:ext cx="157154" cy="210245"/>
          </a:xfrm>
          <a:custGeom>
            <a:avLst/>
            <a:gdLst>
              <a:gd name="connsiteX0" fmla="*/ 0 w 326571"/>
              <a:gd name="connsiteY0" fmla="*/ 27992 h 195943"/>
              <a:gd name="connsiteX1" fmla="*/ 37322 w 326571"/>
              <a:gd name="connsiteY1" fmla="*/ 37323 h 195943"/>
              <a:gd name="connsiteX2" fmla="*/ 65314 w 326571"/>
              <a:gd name="connsiteY2" fmla="*/ 130629 h 195943"/>
              <a:gd name="connsiteX3" fmla="*/ 74645 w 326571"/>
              <a:gd name="connsiteY3" fmla="*/ 195943 h 195943"/>
              <a:gd name="connsiteX4" fmla="*/ 111967 w 326571"/>
              <a:gd name="connsiteY4" fmla="*/ 186612 h 195943"/>
              <a:gd name="connsiteX5" fmla="*/ 158620 w 326571"/>
              <a:gd name="connsiteY5" fmla="*/ 149290 h 195943"/>
              <a:gd name="connsiteX6" fmla="*/ 223935 w 326571"/>
              <a:gd name="connsiteY6" fmla="*/ 83976 h 195943"/>
              <a:gd name="connsiteX7" fmla="*/ 242596 w 326571"/>
              <a:gd name="connsiteY7" fmla="*/ 65314 h 195943"/>
              <a:gd name="connsiteX8" fmla="*/ 270588 w 326571"/>
              <a:gd name="connsiteY8" fmla="*/ 46653 h 195943"/>
              <a:gd name="connsiteX9" fmla="*/ 298580 w 326571"/>
              <a:gd name="connsiteY9" fmla="*/ 18661 h 195943"/>
              <a:gd name="connsiteX10" fmla="*/ 326571 w 326571"/>
              <a:gd name="connsiteY10" fmla="*/ 0 h 195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6571" h="195943">
                <a:moveTo>
                  <a:pt x="0" y="27992"/>
                </a:moveTo>
                <a:cubicBezTo>
                  <a:pt x="12441" y="31102"/>
                  <a:pt x="25852" y="31588"/>
                  <a:pt x="37322" y="37323"/>
                </a:cubicBezTo>
                <a:cubicBezTo>
                  <a:pt x="71378" y="54351"/>
                  <a:pt x="61557" y="102449"/>
                  <a:pt x="65314" y="130629"/>
                </a:cubicBezTo>
                <a:cubicBezTo>
                  <a:pt x="68221" y="152428"/>
                  <a:pt x="71535" y="174172"/>
                  <a:pt x="74645" y="195943"/>
                </a:cubicBezTo>
                <a:cubicBezTo>
                  <a:pt x="87086" y="192833"/>
                  <a:pt x="101297" y="193725"/>
                  <a:pt x="111967" y="186612"/>
                </a:cubicBezTo>
                <a:cubicBezTo>
                  <a:pt x="196379" y="130338"/>
                  <a:pt x="67110" y="179796"/>
                  <a:pt x="158620" y="149290"/>
                </a:cubicBezTo>
                <a:lnTo>
                  <a:pt x="223935" y="83976"/>
                </a:lnTo>
                <a:cubicBezTo>
                  <a:pt x="230156" y="77755"/>
                  <a:pt x="235276" y="70194"/>
                  <a:pt x="242596" y="65314"/>
                </a:cubicBezTo>
                <a:cubicBezTo>
                  <a:pt x="251927" y="59094"/>
                  <a:pt x="261973" y="53832"/>
                  <a:pt x="270588" y="46653"/>
                </a:cubicBezTo>
                <a:cubicBezTo>
                  <a:pt x="280725" y="38205"/>
                  <a:pt x="288443" y="27109"/>
                  <a:pt x="298580" y="18661"/>
                </a:cubicBezTo>
                <a:cubicBezTo>
                  <a:pt x="307195" y="11482"/>
                  <a:pt x="326571" y="0"/>
                  <a:pt x="326571" y="0"/>
                </a:cubicBezTo>
              </a:path>
            </a:pathLst>
          </a:cu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run_example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32" y="0"/>
            <a:ext cx="4929189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406" y="577974"/>
            <a:ext cx="1925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mtClean="0"/>
              <a:t>UI </a:t>
            </a:r>
            <a:r>
              <a:rPr lang="ko-KR" altLang="en-US" sz="4000" b="1" dirty="0" smtClean="0"/>
              <a:t>시연</a:t>
            </a:r>
            <a:endParaRPr lang="ko-KR" alt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모서리가 둥근 직사각형 8"/>
          <p:cNvSpPr/>
          <p:nvPr/>
        </p:nvSpPr>
        <p:spPr>
          <a:xfrm>
            <a:off x="357158" y="214290"/>
            <a:ext cx="8429684" cy="857256"/>
          </a:xfrm>
          <a:prstGeom prst="round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</a:rPr>
              <a:t>사업성 및 차별화 포인트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499735" y="4323580"/>
            <a:ext cx="10715999" cy="2177254"/>
            <a:chOff x="642611" y="1285860"/>
            <a:chExt cx="10715999" cy="2177254"/>
          </a:xfrm>
        </p:grpSpPr>
        <p:grpSp>
          <p:nvGrpSpPr>
            <p:cNvPr id="23" name="그룹 22"/>
            <p:cNvGrpSpPr/>
            <p:nvPr/>
          </p:nvGrpSpPr>
          <p:grpSpPr>
            <a:xfrm>
              <a:off x="642611" y="1285860"/>
              <a:ext cx="8072494" cy="2177254"/>
              <a:chOff x="642611" y="1285860"/>
              <a:chExt cx="8072494" cy="2177254"/>
            </a:xfrm>
          </p:grpSpPr>
          <p:pic>
            <p:nvPicPr>
              <p:cNvPr id="7" name="그림 6" descr="스팟라이트.pn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85786" y="1453733"/>
                <a:ext cx="714348" cy="953691"/>
              </a:xfrm>
              <a:prstGeom prst="rect">
                <a:avLst/>
              </a:prstGeom>
            </p:spPr>
          </p:pic>
          <p:pic>
            <p:nvPicPr>
              <p:cNvPr id="10" name="그림 9" descr="무대 불빛.png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bg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42611" y="3010680"/>
                <a:ext cx="8072494" cy="452434"/>
              </a:xfrm>
              <a:prstGeom prst="rect">
                <a:avLst/>
              </a:prstGeom>
            </p:spPr>
          </p:pic>
          <p:sp>
            <p:nvSpPr>
              <p:cNvPr id="12" name="자유형 11"/>
              <p:cNvSpPr/>
              <p:nvPr/>
            </p:nvSpPr>
            <p:spPr>
              <a:xfrm>
                <a:off x="928662" y="1810923"/>
                <a:ext cx="5940684" cy="1357322"/>
              </a:xfrm>
              <a:custGeom>
                <a:avLst/>
                <a:gdLst>
                  <a:gd name="connsiteX0" fmla="*/ 18662 w 6083560"/>
                  <a:gd name="connsiteY0" fmla="*/ 438539 h 1390262"/>
                  <a:gd name="connsiteX1" fmla="*/ 0 w 6083560"/>
                  <a:gd name="connsiteY1" fmla="*/ 1352939 h 1390262"/>
                  <a:gd name="connsiteX2" fmla="*/ 6083560 w 6083560"/>
                  <a:gd name="connsiteY2" fmla="*/ 1390262 h 1390262"/>
                  <a:gd name="connsiteX3" fmla="*/ 391886 w 6083560"/>
                  <a:gd name="connsiteY3" fmla="*/ 0 h 1390262"/>
                  <a:gd name="connsiteX4" fmla="*/ 37323 w 6083560"/>
                  <a:gd name="connsiteY4" fmla="*/ 391886 h 1390262"/>
                  <a:gd name="connsiteX5" fmla="*/ 37323 w 6083560"/>
                  <a:gd name="connsiteY5" fmla="*/ 503854 h 1390262"/>
                  <a:gd name="connsiteX6" fmla="*/ 27992 w 6083560"/>
                  <a:gd name="connsiteY6" fmla="*/ 494523 h 1390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3560" h="1390262">
                    <a:moveTo>
                      <a:pt x="18662" y="438539"/>
                    </a:moveTo>
                    <a:lnTo>
                      <a:pt x="0" y="1352939"/>
                    </a:lnTo>
                    <a:lnTo>
                      <a:pt x="6083560" y="1390262"/>
                    </a:lnTo>
                    <a:lnTo>
                      <a:pt x="391886" y="0"/>
                    </a:lnTo>
                    <a:lnTo>
                      <a:pt x="37323" y="391886"/>
                    </a:lnTo>
                    <a:lnTo>
                      <a:pt x="37323" y="503854"/>
                    </a:lnTo>
                    <a:lnTo>
                      <a:pt x="27992" y="494523"/>
                    </a:lnTo>
                  </a:path>
                </a:pathLst>
              </a:custGeom>
              <a:solidFill>
                <a:srgbClr val="FFFF00">
                  <a:alpha val="10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4" name="그림 13" descr="스팟라이트.png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7929319" y="1285860"/>
                <a:ext cx="714348" cy="953691"/>
              </a:xfrm>
              <a:prstGeom prst="rect">
                <a:avLst/>
              </a:prstGeom>
            </p:spPr>
          </p:pic>
          <p:sp>
            <p:nvSpPr>
              <p:cNvPr id="15" name="자유형 14"/>
              <p:cNvSpPr/>
              <p:nvPr/>
            </p:nvSpPr>
            <p:spPr>
              <a:xfrm flipH="1">
                <a:off x="2714612" y="1739485"/>
                <a:ext cx="5940684" cy="1357322"/>
              </a:xfrm>
              <a:custGeom>
                <a:avLst/>
                <a:gdLst>
                  <a:gd name="connsiteX0" fmla="*/ 18662 w 6083560"/>
                  <a:gd name="connsiteY0" fmla="*/ 438539 h 1390262"/>
                  <a:gd name="connsiteX1" fmla="*/ 0 w 6083560"/>
                  <a:gd name="connsiteY1" fmla="*/ 1352939 h 1390262"/>
                  <a:gd name="connsiteX2" fmla="*/ 6083560 w 6083560"/>
                  <a:gd name="connsiteY2" fmla="*/ 1390262 h 1390262"/>
                  <a:gd name="connsiteX3" fmla="*/ 391886 w 6083560"/>
                  <a:gd name="connsiteY3" fmla="*/ 0 h 1390262"/>
                  <a:gd name="connsiteX4" fmla="*/ 37323 w 6083560"/>
                  <a:gd name="connsiteY4" fmla="*/ 391886 h 1390262"/>
                  <a:gd name="connsiteX5" fmla="*/ 37323 w 6083560"/>
                  <a:gd name="connsiteY5" fmla="*/ 503854 h 1390262"/>
                  <a:gd name="connsiteX6" fmla="*/ 27992 w 6083560"/>
                  <a:gd name="connsiteY6" fmla="*/ 494523 h 1390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3560" h="1390262">
                    <a:moveTo>
                      <a:pt x="18662" y="438539"/>
                    </a:moveTo>
                    <a:lnTo>
                      <a:pt x="0" y="1352939"/>
                    </a:lnTo>
                    <a:lnTo>
                      <a:pt x="6083560" y="1390262"/>
                    </a:lnTo>
                    <a:lnTo>
                      <a:pt x="391886" y="0"/>
                    </a:lnTo>
                    <a:lnTo>
                      <a:pt x="37323" y="391886"/>
                    </a:lnTo>
                    <a:lnTo>
                      <a:pt x="37323" y="503854"/>
                    </a:lnTo>
                    <a:lnTo>
                      <a:pt x="27992" y="494523"/>
                    </a:lnTo>
                  </a:path>
                </a:pathLst>
              </a:custGeom>
              <a:solidFill>
                <a:srgbClr val="FFFF00">
                  <a:alpha val="10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1" name="직사각형 20"/>
            <p:cNvSpPr/>
            <p:nvPr/>
          </p:nvSpPr>
          <p:spPr>
            <a:xfrm>
              <a:off x="1428728" y="1808796"/>
              <a:ext cx="9929882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b="1" dirty="0"/>
                <a:t>① </a:t>
              </a:r>
              <a:r>
                <a:rPr lang="ko-KR" altLang="en-US" b="1" dirty="0" smtClean="0"/>
                <a:t>수요자에게 주거 지역 선정에 필요한 초기 데이터 제공</a:t>
              </a:r>
              <a:endParaRPr lang="en-US" altLang="ko-KR" b="1" dirty="0" smtClean="0"/>
            </a:p>
            <a:p>
              <a:pPr>
                <a:lnSpc>
                  <a:spcPct val="150000"/>
                </a:lnSpc>
              </a:pPr>
              <a:r>
                <a:rPr lang="ko-KR" altLang="en-US" b="1" dirty="0"/>
                <a:t>② </a:t>
              </a:r>
              <a:r>
                <a:rPr lang="ko-KR" altLang="en-US" b="1" dirty="0" smtClean="0"/>
                <a:t>공급자가 수요 </a:t>
              </a:r>
              <a:r>
                <a:rPr lang="ko-KR" altLang="en-US" b="1" dirty="0" err="1"/>
                <a:t>타겟층의</a:t>
              </a:r>
              <a:r>
                <a:rPr lang="ko-KR" altLang="en-US" b="1" dirty="0"/>
                <a:t> </a:t>
              </a:r>
              <a:r>
                <a:rPr lang="ko-KR" altLang="en-US" b="1" dirty="0" err="1"/>
                <a:t>니즈에</a:t>
              </a:r>
              <a:r>
                <a:rPr lang="ko-KR" altLang="en-US" b="1" dirty="0"/>
                <a:t> 맞는 주택 </a:t>
              </a:r>
              <a:r>
                <a:rPr lang="ko-KR" altLang="en-US" b="1" dirty="0" smtClean="0"/>
                <a:t>공급하도록 유도</a:t>
              </a:r>
              <a:r>
                <a:rPr lang="en-US" altLang="ko-KR" b="1" dirty="0" smtClean="0"/>
                <a:t>. </a:t>
              </a:r>
            </a:p>
            <a:p>
              <a:r>
                <a:rPr lang="en-US" altLang="ko-KR" b="1" dirty="0"/>
                <a:t> </a:t>
              </a:r>
              <a:r>
                <a:rPr lang="en-US" altLang="ko-KR" b="1" dirty="0" smtClean="0"/>
                <a:t>   (by </a:t>
              </a:r>
              <a:r>
                <a:rPr lang="ko-KR" altLang="en-US" b="1" dirty="0" smtClean="0"/>
                <a:t>정량화된 </a:t>
              </a:r>
              <a:r>
                <a:rPr lang="ko-KR" altLang="en-US" b="1" dirty="0"/>
                <a:t>니즈 </a:t>
              </a:r>
              <a:r>
                <a:rPr lang="ko-KR" altLang="en-US" b="1" dirty="0" smtClean="0"/>
                <a:t>정보 제공</a:t>
              </a:r>
              <a:r>
                <a:rPr lang="en-US" altLang="ko-KR" b="1" dirty="0" smtClean="0"/>
                <a:t>)</a:t>
              </a:r>
              <a:endParaRPr lang="ko-KR" altLang="en-US" dirty="0"/>
            </a:p>
            <a:p>
              <a:endParaRPr lang="ko-KR" altLang="en-US" dirty="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285720" y="1428736"/>
            <a:ext cx="9286940" cy="2616395"/>
            <a:chOff x="285720" y="4197170"/>
            <a:chExt cx="9286940" cy="2616395"/>
          </a:xfrm>
        </p:grpSpPr>
        <p:sp>
          <p:nvSpPr>
            <p:cNvPr id="11" name="직사각형 10"/>
            <p:cNvSpPr/>
            <p:nvPr/>
          </p:nvSpPr>
          <p:spPr>
            <a:xfrm>
              <a:off x="4947884" y="5849575"/>
              <a:ext cx="4572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sz="1400" b="1" dirty="0" smtClean="0"/>
                <a:t>공원</a:t>
              </a:r>
              <a:r>
                <a:rPr lang="en-US" altLang="ko-KR" sz="1400" b="1" dirty="0" smtClean="0"/>
                <a:t>(</a:t>
              </a:r>
              <a:r>
                <a:rPr lang="ko-KR" altLang="en-US" sz="1400" b="1" dirty="0" smtClean="0"/>
                <a:t>서울 공원</a:t>
              </a:r>
              <a:r>
                <a:rPr lang="en-US" altLang="ko-KR" sz="1400" b="1" dirty="0" smtClean="0"/>
                <a:t>)</a:t>
              </a:r>
              <a:r>
                <a:rPr lang="ko-KR" altLang="en-US" dirty="0" smtClean="0"/>
                <a:t> </a:t>
              </a:r>
            </a:p>
            <a:p>
              <a:r>
                <a:rPr lang="en-US" altLang="ko-KR" sz="500" dirty="0" smtClean="0"/>
                <a:t>http://data.seoul.go.kr/dataList/datasetView.do?infId=OA-394&amp;srvType=S&amp;serviceKind=1&amp;currentPageNo=1</a:t>
              </a:r>
              <a:endParaRPr lang="ko-KR" altLang="en-US" sz="800" dirty="0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938553" y="5420947"/>
              <a:ext cx="4572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sz="1400" b="1" dirty="0" smtClean="0"/>
                <a:t>안전</a:t>
              </a:r>
              <a:r>
                <a:rPr lang="en-US" altLang="ko-KR" sz="1400" b="1" dirty="0" smtClean="0"/>
                <a:t>(CCTV </a:t>
              </a:r>
              <a:r>
                <a:rPr lang="ko-KR" altLang="en-US" sz="1400" b="1" dirty="0" smtClean="0"/>
                <a:t>표준 데이터</a:t>
              </a:r>
              <a:r>
                <a:rPr lang="en-US" altLang="ko-KR" sz="1400" b="1" dirty="0" smtClean="0"/>
                <a:t>)</a:t>
              </a:r>
              <a:endParaRPr lang="ko-KR" altLang="en-US" sz="1400" b="1" dirty="0" smtClean="0"/>
            </a:p>
            <a:p>
              <a:r>
                <a:rPr lang="en-US" altLang="ko-KR" sz="900" dirty="0" smtClean="0"/>
                <a:t>https://www.data.go.kr/dataset/15013094/standard.do</a:t>
              </a:r>
              <a:endParaRPr lang="ko-KR" altLang="en-US" sz="900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929190" y="4930212"/>
              <a:ext cx="4572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sz="1400" b="1" dirty="0" smtClean="0"/>
                <a:t>상가</a:t>
              </a:r>
              <a:r>
                <a:rPr lang="en-US" altLang="ko-KR" sz="1400" b="1" dirty="0" smtClean="0"/>
                <a:t>(</a:t>
              </a:r>
              <a:r>
                <a:rPr lang="ko-KR" altLang="en-US" sz="1400" b="1" dirty="0" smtClean="0"/>
                <a:t>소상공인시장진흥공단</a:t>
              </a:r>
              <a:r>
                <a:rPr lang="en-US" altLang="ko-KR" sz="1400" b="1" dirty="0" smtClean="0"/>
                <a:t>_</a:t>
              </a:r>
              <a:r>
                <a:rPr lang="ko-KR" altLang="en-US" sz="1400" b="1" dirty="0" smtClean="0"/>
                <a:t>상가업소정보</a:t>
              </a:r>
              <a:r>
                <a:rPr lang="en-US" altLang="ko-KR" sz="1400" b="1" dirty="0" smtClean="0"/>
                <a:t>)</a:t>
              </a:r>
              <a:endParaRPr lang="en-US" altLang="ko-KR" sz="1400" b="1" dirty="0" smtClean="0"/>
            </a:p>
            <a:p>
              <a:r>
                <a:rPr lang="en-US" altLang="ko-KR" sz="900" dirty="0" smtClean="0"/>
                <a:t>https://www.data.go.kr/dataset/15012005/fileData.do</a:t>
              </a:r>
              <a:endParaRPr lang="ko-KR" altLang="en-US" dirty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944674" y="6367289"/>
              <a:ext cx="4572000" cy="44627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ko-KR" altLang="en-US" sz="1400" b="1" dirty="0" smtClean="0"/>
                <a:t>교육 </a:t>
              </a:r>
              <a:r>
                <a:rPr lang="en-US" altLang="ko-KR" sz="1400" b="1" dirty="0" smtClean="0"/>
                <a:t>(</a:t>
              </a:r>
              <a:r>
                <a:rPr lang="ko-KR" altLang="en-US" sz="1400" b="1" dirty="0" smtClean="0"/>
                <a:t>학교</a:t>
              </a:r>
              <a:r>
                <a:rPr lang="en-US" altLang="ko-KR" sz="1400" b="1" dirty="0" smtClean="0"/>
                <a:t>, </a:t>
              </a:r>
              <a:r>
                <a:rPr lang="ko-KR" altLang="en-US" sz="1400" b="1" dirty="0" err="1" smtClean="0"/>
                <a:t>어린이집</a:t>
              </a:r>
              <a:r>
                <a:rPr lang="en-US" altLang="ko-KR" sz="1400" b="1" dirty="0" smtClean="0"/>
                <a:t>, </a:t>
              </a:r>
              <a:r>
                <a:rPr lang="ko-KR" altLang="en-US" sz="1400" b="1" dirty="0" smtClean="0"/>
                <a:t>유치원</a:t>
              </a:r>
              <a:r>
                <a:rPr lang="en-US" altLang="ko-KR" sz="1400" b="1" dirty="0" smtClean="0"/>
                <a:t>)</a:t>
              </a:r>
            </a:p>
            <a:p>
              <a:r>
                <a:rPr lang="en-US" altLang="ko-KR" sz="800" dirty="0" smtClean="0"/>
                <a:t>https://www.data.go.kr/dataset/15021148/standard.do</a:t>
              </a:r>
              <a:endParaRPr lang="ko-KR" altLang="en-US" sz="1050" dirty="0"/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572000" y="4256466"/>
              <a:ext cx="500066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/>
                <a:t>① 초기 정보 수집에 큰 비용이 들지 </a:t>
              </a:r>
              <a:r>
                <a:rPr lang="ko-KR" altLang="en-US" b="1" dirty="0" smtClean="0"/>
                <a:t>않음</a:t>
              </a:r>
              <a:endParaRPr lang="ko-KR" altLang="en-US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285720" y="4482922"/>
              <a:ext cx="27382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② 양방향 수익화가 </a:t>
              </a:r>
              <a:r>
                <a:rPr lang="ko-KR" altLang="en-US" b="1" dirty="0" smtClean="0"/>
                <a:t>가능</a:t>
              </a:r>
              <a:endParaRPr lang="ko-KR" altLang="en-US" dirty="0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697078" y="5768806"/>
              <a:ext cx="258917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③ </a:t>
              </a:r>
              <a:r>
                <a:rPr lang="ko-KR" altLang="en-US" b="1" dirty="0" smtClean="0"/>
                <a:t> 단계별 </a:t>
              </a:r>
              <a:r>
                <a:rPr lang="ko-KR" altLang="en-US" b="1" dirty="0"/>
                <a:t>확장이 용이</a:t>
              </a:r>
              <a:endParaRPr lang="ko-KR" altLang="en-US" dirty="0"/>
            </a:p>
          </p:txBody>
        </p:sp>
        <p:pic>
          <p:nvPicPr>
            <p:cNvPr id="22" name="그림 21" descr="순환 아이콘.pn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6F6F6"/>
                </a:clrFrom>
                <a:clrTo>
                  <a:srgbClr val="F6F6F6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857488" y="4197170"/>
              <a:ext cx="1752600" cy="1668780"/>
            </a:xfrm>
            <a:prstGeom prst="rect">
              <a:avLst/>
            </a:prstGeom>
          </p:spPr>
        </p:pic>
      </p:grpSp>
      <p:sp>
        <p:nvSpPr>
          <p:cNvPr id="26" name="TextBox 25"/>
          <p:cNvSpPr txBox="1"/>
          <p:nvPr/>
        </p:nvSpPr>
        <p:spPr>
          <a:xfrm>
            <a:off x="3147817" y="1997030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rgbClr val="0070C0"/>
                </a:solidFill>
              </a:rPr>
              <a:t>“</a:t>
            </a:r>
            <a:r>
              <a:rPr lang="ko-KR" altLang="en-US" sz="2400" b="1" dirty="0" smtClean="0">
                <a:solidFill>
                  <a:srgbClr val="0070C0"/>
                </a:solidFill>
              </a:rPr>
              <a:t>사업성</a:t>
            </a:r>
            <a:r>
              <a:rPr lang="en-US" altLang="ko-KR" sz="2400" b="1" dirty="0" smtClean="0">
                <a:solidFill>
                  <a:srgbClr val="0070C0"/>
                </a:solidFill>
              </a:rPr>
              <a:t>”</a:t>
            </a:r>
            <a:endParaRPr lang="ko-KR" altLang="en-US" sz="2400" b="1" dirty="0">
              <a:solidFill>
                <a:srgbClr val="0070C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14379" y="4361981"/>
            <a:ext cx="224452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b="1" dirty="0" smtClean="0">
                <a:solidFill>
                  <a:srgbClr val="0070C0"/>
                </a:solidFill>
              </a:rPr>
              <a:t>“</a:t>
            </a:r>
            <a:r>
              <a:rPr lang="ko-KR" altLang="en-US" sz="2200" b="1" dirty="0" smtClean="0">
                <a:solidFill>
                  <a:srgbClr val="0070C0"/>
                </a:solidFill>
              </a:rPr>
              <a:t>차별화 포인트</a:t>
            </a:r>
            <a:r>
              <a:rPr lang="en-US" altLang="ko-KR" sz="2200" b="1" dirty="0" smtClean="0">
                <a:solidFill>
                  <a:srgbClr val="0070C0"/>
                </a:solidFill>
              </a:rPr>
              <a:t>”</a:t>
            </a:r>
            <a:endParaRPr lang="ko-KR" altLang="en-US" sz="2200" b="1" dirty="0">
              <a:solidFill>
                <a:srgbClr val="0070C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29190" y="1804588"/>
            <a:ext cx="23102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solidFill>
                  <a:srgbClr val="0070C0"/>
                </a:solidFill>
              </a:rPr>
              <a:t>“</a:t>
            </a:r>
            <a:r>
              <a:rPr lang="ko-KR" altLang="en-US" sz="2000" b="1" dirty="0" smtClean="0">
                <a:solidFill>
                  <a:srgbClr val="0070C0"/>
                </a:solidFill>
              </a:rPr>
              <a:t>공공데이터 활용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”</a:t>
            </a:r>
            <a:endParaRPr lang="ko-KR" altLang="en-US" sz="2000"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1785925"/>
            <a:ext cx="7572428" cy="49263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3" name="그룹 12"/>
          <p:cNvGrpSpPr/>
          <p:nvPr/>
        </p:nvGrpSpPr>
        <p:grpSpPr>
          <a:xfrm>
            <a:off x="4786314" y="1071546"/>
            <a:ext cx="797725" cy="1196588"/>
            <a:chOff x="4125514" y="-410791"/>
            <a:chExt cx="3357586" cy="5036379"/>
          </a:xfrm>
        </p:grpSpPr>
        <p:pic>
          <p:nvPicPr>
            <p:cNvPr id="16" name="그림 15" descr="south-korea-map-outline-png-2.png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125514" y="-410791"/>
              <a:ext cx="3357586" cy="5036379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17" name="자유형 16"/>
            <p:cNvSpPr/>
            <p:nvPr/>
          </p:nvSpPr>
          <p:spPr>
            <a:xfrm rot="5400000">
              <a:off x="4761535" y="74628"/>
              <a:ext cx="1240973" cy="1019952"/>
            </a:xfrm>
            <a:custGeom>
              <a:avLst/>
              <a:gdLst>
                <a:gd name="connsiteX0" fmla="*/ 55983 w 1240971"/>
                <a:gd name="connsiteY0" fmla="*/ 382555 h 886408"/>
                <a:gd name="connsiteX1" fmla="*/ 317240 w 1240971"/>
                <a:gd name="connsiteY1" fmla="*/ 139959 h 886408"/>
                <a:gd name="connsiteX2" fmla="*/ 643812 w 1240971"/>
                <a:gd name="connsiteY2" fmla="*/ 93306 h 886408"/>
                <a:gd name="connsiteX3" fmla="*/ 830424 w 1240971"/>
                <a:gd name="connsiteY3" fmla="*/ 0 h 886408"/>
                <a:gd name="connsiteX4" fmla="*/ 1007706 w 1240971"/>
                <a:gd name="connsiteY4" fmla="*/ 55984 h 886408"/>
                <a:gd name="connsiteX5" fmla="*/ 1166326 w 1240971"/>
                <a:gd name="connsiteY5" fmla="*/ 242596 h 886408"/>
                <a:gd name="connsiteX6" fmla="*/ 1212979 w 1240971"/>
                <a:gd name="connsiteY6" fmla="*/ 419878 h 886408"/>
                <a:gd name="connsiteX7" fmla="*/ 1240971 w 1240971"/>
                <a:gd name="connsiteY7" fmla="*/ 625151 h 886408"/>
                <a:gd name="connsiteX8" fmla="*/ 1222310 w 1240971"/>
                <a:gd name="connsiteY8" fmla="*/ 690465 h 886408"/>
                <a:gd name="connsiteX9" fmla="*/ 1035698 w 1240971"/>
                <a:gd name="connsiteY9" fmla="*/ 755780 h 886408"/>
                <a:gd name="connsiteX10" fmla="*/ 979714 w 1240971"/>
                <a:gd name="connsiteY10" fmla="*/ 737119 h 886408"/>
                <a:gd name="connsiteX11" fmla="*/ 989045 w 1240971"/>
                <a:gd name="connsiteY11" fmla="*/ 783772 h 886408"/>
                <a:gd name="connsiteX12" fmla="*/ 923730 w 1240971"/>
                <a:gd name="connsiteY12" fmla="*/ 783772 h 886408"/>
                <a:gd name="connsiteX13" fmla="*/ 541175 w 1240971"/>
                <a:gd name="connsiteY13" fmla="*/ 867747 h 886408"/>
                <a:gd name="connsiteX14" fmla="*/ 438538 w 1240971"/>
                <a:gd name="connsiteY14" fmla="*/ 886408 h 886408"/>
                <a:gd name="connsiteX15" fmla="*/ 382555 w 1240971"/>
                <a:gd name="connsiteY15" fmla="*/ 699796 h 886408"/>
                <a:gd name="connsiteX16" fmla="*/ 205273 w 1240971"/>
                <a:gd name="connsiteY16" fmla="*/ 634482 h 886408"/>
                <a:gd name="connsiteX17" fmla="*/ 139959 w 1240971"/>
                <a:gd name="connsiteY17" fmla="*/ 709127 h 886408"/>
                <a:gd name="connsiteX18" fmla="*/ 55983 w 1240971"/>
                <a:gd name="connsiteY18" fmla="*/ 615821 h 886408"/>
                <a:gd name="connsiteX19" fmla="*/ 0 w 1240971"/>
                <a:gd name="connsiteY19" fmla="*/ 429208 h 886408"/>
                <a:gd name="connsiteX20" fmla="*/ 55983 w 1240971"/>
                <a:gd name="connsiteY20" fmla="*/ 382555 h 88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40971" h="886408">
                  <a:moveTo>
                    <a:pt x="55983" y="382555"/>
                  </a:moveTo>
                  <a:lnTo>
                    <a:pt x="317240" y="139959"/>
                  </a:lnTo>
                  <a:lnTo>
                    <a:pt x="643812" y="93306"/>
                  </a:lnTo>
                  <a:lnTo>
                    <a:pt x="830424" y="0"/>
                  </a:lnTo>
                  <a:cubicBezTo>
                    <a:pt x="1002613" y="47830"/>
                    <a:pt x="957290" y="5568"/>
                    <a:pt x="1007706" y="55984"/>
                  </a:cubicBezTo>
                  <a:lnTo>
                    <a:pt x="1166326" y="242596"/>
                  </a:lnTo>
                  <a:cubicBezTo>
                    <a:pt x="1213811" y="413544"/>
                    <a:pt x="1212979" y="352444"/>
                    <a:pt x="1212979" y="419878"/>
                  </a:cubicBezTo>
                  <a:lnTo>
                    <a:pt x="1240971" y="625151"/>
                  </a:lnTo>
                  <a:lnTo>
                    <a:pt x="1222310" y="690465"/>
                  </a:lnTo>
                  <a:lnTo>
                    <a:pt x="1035698" y="755780"/>
                  </a:lnTo>
                  <a:lnTo>
                    <a:pt x="979714" y="737119"/>
                  </a:lnTo>
                  <a:lnTo>
                    <a:pt x="989045" y="783772"/>
                  </a:lnTo>
                  <a:lnTo>
                    <a:pt x="923730" y="783772"/>
                  </a:lnTo>
                  <a:lnTo>
                    <a:pt x="541175" y="867747"/>
                  </a:lnTo>
                  <a:lnTo>
                    <a:pt x="438538" y="886408"/>
                  </a:lnTo>
                  <a:lnTo>
                    <a:pt x="382555" y="699796"/>
                  </a:lnTo>
                  <a:lnTo>
                    <a:pt x="205273" y="634482"/>
                  </a:lnTo>
                  <a:lnTo>
                    <a:pt x="139959" y="709127"/>
                  </a:lnTo>
                  <a:lnTo>
                    <a:pt x="55983" y="615821"/>
                  </a:lnTo>
                  <a:lnTo>
                    <a:pt x="0" y="429208"/>
                  </a:lnTo>
                  <a:lnTo>
                    <a:pt x="55983" y="382555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그림 17" descr="south-korea-map-outline-png-2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643702" y="1071546"/>
            <a:ext cx="797725" cy="1196588"/>
          </a:xfrm>
          <a:prstGeom prst="rect">
            <a:avLst/>
          </a:prstGeom>
          <a:ln>
            <a:noFill/>
          </a:ln>
          <a:effectLst/>
        </p:spPr>
      </p:pic>
      <p:grpSp>
        <p:nvGrpSpPr>
          <p:cNvPr id="19" name="그룹 18"/>
          <p:cNvGrpSpPr/>
          <p:nvPr/>
        </p:nvGrpSpPr>
        <p:grpSpPr>
          <a:xfrm>
            <a:off x="2857488" y="1089404"/>
            <a:ext cx="797725" cy="1196588"/>
            <a:chOff x="1488228" y="2857496"/>
            <a:chExt cx="797725" cy="1196588"/>
          </a:xfrm>
        </p:grpSpPr>
        <p:pic>
          <p:nvPicPr>
            <p:cNvPr id="20" name="그림 19" descr="south-korea-map-outline-png-2.png"/>
            <p:cNvPicPr>
              <a:picLocks noChangeAspect="1"/>
            </p:cNvPicPr>
            <p:nvPr/>
          </p:nvPicPr>
          <p:blipFill>
            <a:blip r:embed="rId3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488228" y="2857496"/>
              <a:ext cx="797725" cy="1196588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21" name="타원 20"/>
            <p:cNvSpPr/>
            <p:nvPr/>
          </p:nvSpPr>
          <p:spPr>
            <a:xfrm>
              <a:off x="1742473" y="3043817"/>
              <a:ext cx="108000" cy="108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393147" y="2606756"/>
            <a:ext cx="678391" cy="11079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latin typeface="HY그래픽M" pitchFamily="18" charset="-127"/>
                <a:ea typeface="HY그래픽M" pitchFamily="18" charset="-127"/>
              </a:rPr>
              <a:t>1</a:t>
            </a:r>
            <a:endParaRPr lang="ko-KR" altLang="en-US" sz="6600" dirty="0">
              <a:latin typeface="HY그래픽M" pitchFamily="18" charset="-127"/>
              <a:ea typeface="HY그래픽M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3816" y="5178524"/>
            <a:ext cx="678391" cy="11079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latin typeface="HY그래픽M" pitchFamily="18" charset="-127"/>
                <a:ea typeface="HY그래픽M" pitchFamily="18" charset="-127"/>
              </a:rPr>
              <a:t>2</a:t>
            </a:r>
            <a:endParaRPr lang="ko-KR" altLang="en-US" sz="6600" dirty="0">
              <a:latin typeface="HY그래픽M" pitchFamily="18" charset="-127"/>
              <a:ea typeface="HY그래픽M" pitchFamily="18" charset="-127"/>
            </a:endParaRPr>
          </a:p>
        </p:txBody>
      </p:sp>
      <p:pic>
        <p:nvPicPr>
          <p:cNvPr id="26" name="그림 25" descr="economic-icon-24.jp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593872" y="3643314"/>
            <a:ext cx="484023" cy="484023"/>
          </a:xfrm>
          <a:prstGeom prst="rect">
            <a:avLst/>
          </a:prstGeom>
        </p:spPr>
      </p:pic>
      <p:pic>
        <p:nvPicPr>
          <p:cNvPr id="27" name="그림 26" descr="economic-icon-24.jp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67979" y="5401862"/>
            <a:ext cx="484023" cy="484023"/>
          </a:xfrm>
          <a:prstGeom prst="rect">
            <a:avLst/>
          </a:prstGeom>
        </p:spPr>
      </p:pic>
      <p:pic>
        <p:nvPicPr>
          <p:cNvPr id="28" name="그림 27" descr="economic-icon-24.jp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29058" y="6231125"/>
            <a:ext cx="484023" cy="484023"/>
          </a:xfrm>
          <a:prstGeom prst="rect">
            <a:avLst/>
          </a:prstGeom>
        </p:spPr>
      </p:pic>
      <p:pic>
        <p:nvPicPr>
          <p:cNvPr id="29" name="그림 28" descr="economic-icon-24.jp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64093" y="6205751"/>
            <a:ext cx="484023" cy="484023"/>
          </a:xfrm>
          <a:prstGeom prst="rect">
            <a:avLst/>
          </a:prstGeom>
        </p:spPr>
      </p:pic>
      <p:sp>
        <p:nvSpPr>
          <p:cNvPr id="30" name="모서리가 둥근 직사각형 29"/>
          <p:cNvSpPr/>
          <p:nvPr/>
        </p:nvSpPr>
        <p:spPr>
          <a:xfrm>
            <a:off x="357158" y="142852"/>
            <a:ext cx="8429684" cy="857256"/>
          </a:xfrm>
          <a:prstGeom prst="roundRect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smtClean="0">
                <a:solidFill>
                  <a:schemeClr val="tx1"/>
                </a:solidFill>
              </a:rPr>
              <a:t>사업 확장 방향 및 수익 모델 제시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357158" y="214290"/>
            <a:ext cx="8429684" cy="857256"/>
          </a:xfrm>
          <a:prstGeom prst="round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smtClean="0">
                <a:solidFill>
                  <a:schemeClr val="tx1"/>
                </a:solidFill>
              </a:rPr>
              <a:t>향후 경쟁력 확보 방안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14348" y="1785926"/>
            <a:ext cx="7858180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① 수요자가 본인의 프로파일 정보를 </a:t>
            </a:r>
            <a:r>
              <a:rPr lang="ko-KR" altLang="en-US" b="1" dirty="0" smtClean="0"/>
              <a:t>입력</a:t>
            </a:r>
            <a:r>
              <a:rPr lang="en-US" altLang="ko-KR" b="1" dirty="0"/>
              <a:t>,</a:t>
            </a:r>
            <a:r>
              <a:rPr lang="en-US" altLang="ko-KR" b="1" dirty="0" smtClean="0"/>
              <a:t> </a:t>
            </a:r>
            <a:r>
              <a:rPr lang="en-US" altLang="ko-KR" b="1" dirty="0"/>
              <a:t>‘</a:t>
            </a:r>
            <a:r>
              <a:rPr lang="ko-KR" altLang="en-US" b="1" dirty="0"/>
              <a:t>귀찮음’을 느끼지 않을 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b="1" dirty="0"/>
              <a:t> </a:t>
            </a:r>
            <a:r>
              <a:rPr lang="en-US" altLang="ko-KR" b="1" dirty="0" smtClean="0"/>
              <a:t>  </a:t>
            </a:r>
            <a:r>
              <a:rPr lang="ko-KR" altLang="en-US" b="1" dirty="0" smtClean="0"/>
              <a:t>정도까지 가능한 많은 </a:t>
            </a:r>
            <a:r>
              <a:rPr lang="ko-KR" altLang="en-US" b="1" dirty="0"/>
              <a:t>정보를 유도한다</a:t>
            </a:r>
            <a:r>
              <a:rPr lang="en-US" altLang="ko-KR" b="1" dirty="0"/>
              <a:t>. </a:t>
            </a:r>
            <a:r>
              <a:rPr lang="ko-KR" altLang="en-US" b="1" dirty="0"/>
              <a:t>세부 사항으로 들어갈 수록 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b="1" dirty="0"/>
              <a:t> </a:t>
            </a:r>
            <a:r>
              <a:rPr lang="en-US" altLang="ko-KR" b="1" dirty="0" smtClean="0"/>
              <a:t>  </a:t>
            </a:r>
            <a:r>
              <a:rPr lang="ko-KR" altLang="en-US" b="1" dirty="0" smtClean="0"/>
              <a:t>많은 </a:t>
            </a:r>
            <a:r>
              <a:rPr lang="ko-KR" altLang="en-US" b="1" dirty="0"/>
              <a:t>정보를 요구한다</a:t>
            </a:r>
            <a:r>
              <a:rPr lang="en-US" altLang="ko-KR" b="1" dirty="0"/>
              <a:t>.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714348" y="3571876"/>
            <a:ext cx="81439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② 공급자 측에서 매력을 느낄만한 </a:t>
            </a:r>
            <a:r>
              <a:rPr lang="en-US" altLang="ko-KR" b="1" dirty="0"/>
              <a:t>Insight</a:t>
            </a:r>
            <a:r>
              <a:rPr lang="ko-KR" altLang="en-US" b="1" dirty="0"/>
              <a:t>를 </a:t>
            </a:r>
            <a:r>
              <a:rPr lang="ko-KR" altLang="en-US" b="1" dirty="0" smtClean="0"/>
              <a:t>제공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b="1" dirty="0"/>
              <a:t> </a:t>
            </a:r>
            <a:r>
              <a:rPr lang="en-US" altLang="ko-KR" b="1" dirty="0" smtClean="0"/>
              <a:t>    : </a:t>
            </a:r>
            <a:r>
              <a:rPr lang="ko-KR" altLang="en-US" b="1" dirty="0"/>
              <a:t>고객의 </a:t>
            </a:r>
            <a:r>
              <a:rPr lang="ko-KR" altLang="en-US" b="1" dirty="0" smtClean="0"/>
              <a:t>프로파일 정보를 </a:t>
            </a:r>
            <a:r>
              <a:rPr lang="ko-KR" altLang="en-US" b="1" dirty="0"/>
              <a:t>통계적으로 </a:t>
            </a:r>
            <a:r>
              <a:rPr lang="ko-KR" altLang="en-US" b="1" dirty="0" smtClean="0"/>
              <a:t>정리</a:t>
            </a:r>
            <a:r>
              <a:rPr lang="en-US" altLang="ko-KR" b="1" dirty="0" smtClean="0"/>
              <a:t>,</a:t>
            </a:r>
            <a:r>
              <a:rPr lang="ko-KR" altLang="en-US" b="1" dirty="0" smtClean="0"/>
              <a:t> </a:t>
            </a:r>
            <a:r>
              <a:rPr lang="ko-KR" altLang="en-US" b="1" dirty="0"/>
              <a:t>시각화하고 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b="1" dirty="0"/>
              <a:t> </a:t>
            </a:r>
            <a:r>
              <a:rPr lang="en-US" altLang="ko-KR" b="1" dirty="0" smtClean="0"/>
              <a:t>      </a:t>
            </a:r>
            <a:r>
              <a:rPr lang="ko-KR" altLang="en-US" b="1" dirty="0" smtClean="0"/>
              <a:t>다양한 해석이 가능토록 함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714348" y="5198040"/>
            <a:ext cx="7858180" cy="731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③ 유저 확산을 위해 기존 부동산 </a:t>
            </a:r>
            <a:r>
              <a:rPr lang="ko-KR" altLang="en-US" b="1" dirty="0" smtClean="0"/>
              <a:t>플랫폼이 해결해 </a:t>
            </a:r>
            <a:r>
              <a:rPr lang="ko-KR" altLang="en-US" b="1" dirty="0"/>
              <a:t>주지 못한 문제를 </a:t>
            </a:r>
            <a:endParaRPr lang="en-US" altLang="ko-KR" b="1" dirty="0" smtClean="0"/>
          </a:p>
          <a:p>
            <a:pPr>
              <a:lnSpc>
                <a:spcPct val="150000"/>
              </a:lnSpc>
            </a:pPr>
            <a:r>
              <a:rPr lang="en-US" altLang="ko-KR" b="1" dirty="0"/>
              <a:t> </a:t>
            </a:r>
            <a:r>
              <a:rPr lang="en-US" altLang="ko-KR" b="1" dirty="0" smtClean="0"/>
              <a:t>   </a:t>
            </a:r>
            <a:r>
              <a:rPr lang="ko-KR" altLang="en-US" b="1" dirty="0" smtClean="0"/>
              <a:t>집중 마케팅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1201</TotalTime>
  <Words>396</Words>
  <Application>Microsoft Office PowerPoint</Application>
  <PresentationFormat>화면 슬라이드 쇼(4:3)</PresentationFormat>
  <Paragraphs>87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Windows User</dc:creator>
  <cp:lastModifiedBy>Windows User</cp:lastModifiedBy>
  <cp:revision>15</cp:revision>
  <dcterms:created xsi:type="dcterms:W3CDTF">2019-05-29T02:28:19Z</dcterms:created>
  <dcterms:modified xsi:type="dcterms:W3CDTF">2019-05-29T22:29:42Z</dcterms:modified>
</cp:coreProperties>
</file>

<file path=docProps/thumbnail.jpeg>
</file>